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9" r:id="rId2"/>
    <p:sldId id="388" r:id="rId3"/>
    <p:sldId id="408" r:id="rId4"/>
    <p:sldId id="407" r:id="rId5"/>
    <p:sldId id="378" r:id="rId6"/>
    <p:sldId id="343" r:id="rId7"/>
    <p:sldId id="382" r:id="rId8"/>
    <p:sldId id="381" r:id="rId9"/>
    <p:sldId id="383" r:id="rId10"/>
    <p:sldId id="402" r:id="rId11"/>
    <p:sldId id="403" r:id="rId12"/>
    <p:sldId id="404" r:id="rId13"/>
    <p:sldId id="405" r:id="rId14"/>
    <p:sldId id="389" r:id="rId15"/>
    <p:sldId id="390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7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92"/>
    <a:srgbClr val="FFFFFF"/>
    <a:srgbClr val="15458F"/>
    <a:srgbClr val="48595D"/>
    <a:srgbClr val="D9185C"/>
    <a:srgbClr val="06B4E6"/>
    <a:srgbClr val="DA1A5A"/>
    <a:srgbClr val="00B4E6"/>
    <a:srgbClr val="00B4E7"/>
    <a:srgbClr val="16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3" autoAdjust="0"/>
    <p:restoredTop sz="97866" autoAdjust="0"/>
  </p:normalViewPr>
  <p:slideViewPr>
    <p:cSldViewPr snapToGrid="0" showGuides="1">
      <p:cViewPr varScale="1">
        <p:scale>
          <a:sx n="76" d="100"/>
          <a:sy n="76" d="100"/>
        </p:scale>
        <p:origin x="612" y="5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62C0-6CDF-430F-A2E6-75F32E26B7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30C1F3-11A5-4AB8-84C3-D7EEFE8FCB43}">
      <dgm:prSet custT="1"/>
      <dgm:spPr/>
      <dgm:t>
        <a:bodyPr/>
        <a:lstStyle/>
        <a:p>
          <a:r>
            <a:rPr lang="en-US" sz="2800" dirty="0"/>
            <a:t>Alternate Membership Types / Dues Structures</a:t>
          </a:r>
        </a:p>
      </dgm:t>
    </dgm:pt>
    <dgm:pt modelId="{FAFEAFCF-A391-433F-A086-329B90E62998}" type="parTrans" cxnId="{EE141BD4-9E85-46C3-9ADD-9B856D6B21CC}">
      <dgm:prSet/>
      <dgm:spPr/>
      <dgm:t>
        <a:bodyPr/>
        <a:lstStyle/>
        <a:p>
          <a:endParaRPr lang="en-US"/>
        </a:p>
      </dgm:t>
    </dgm:pt>
    <dgm:pt modelId="{963E4CE1-2395-4122-BECA-6D6D535D7329}" type="sibTrans" cxnId="{EE141BD4-9E85-46C3-9ADD-9B856D6B21CC}">
      <dgm:prSet/>
      <dgm:spPr/>
      <dgm:t>
        <a:bodyPr/>
        <a:lstStyle/>
        <a:p>
          <a:endParaRPr lang="en-US"/>
        </a:p>
      </dgm:t>
    </dgm:pt>
    <dgm:pt modelId="{3AA2EC4C-F0CF-4AF0-B904-68D99D436866}">
      <dgm:prSet custT="1"/>
      <dgm:spPr/>
      <dgm:t>
        <a:bodyPr/>
        <a:lstStyle/>
        <a:p>
          <a:r>
            <a:rPr lang="en-US" sz="2000" dirty="0"/>
            <a:t>Corporate, Family, Young Professional, Senior, Service, …</a:t>
          </a:r>
        </a:p>
      </dgm:t>
    </dgm:pt>
    <dgm:pt modelId="{403EA10D-D302-46E9-99D2-99FF328FCD64}" type="parTrans" cxnId="{7BE08A33-5900-4B43-AC62-BA9B317F921E}">
      <dgm:prSet/>
      <dgm:spPr/>
      <dgm:t>
        <a:bodyPr/>
        <a:lstStyle/>
        <a:p>
          <a:endParaRPr lang="en-US"/>
        </a:p>
      </dgm:t>
    </dgm:pt>
    <dgm:pt modelId="{20F62633-BE20-4FD5-AA8A-CAB7CBA0D66B}" type="sibTrans" cxnId="{7BE08A33-5900-4B43-AC62-BA9B317F921E}">
      <dgm:prSet/>
      <dgm:spPr/>
      <dgm:t>
        <a:bodyPr/>
        <a:lstStyle/>
        <a:p>
          <a:endParaRPr lang="en-US"/>
        </a:p>
      </dgm:t>
    </dgm:pt>
    <dgm:pt modelId="{4CCA1371-A0B8-4475-9558-1A28DD7E2044}">
      <dgm:prSet custT="1"/>
      <dgm:spPr/>
      <dgm:t>
        <a:bodyPr/>
        <a:lstStyle/>
        <a:p>
          <a:r>
            <a:rPr lang="en-US" sz="2800"/>
            <a:t>Alternate meeting times and customs</a:t>
          </a:r>
        </a:p>
      </dgm:t>
    </dgm:pt>
    <dgm:pt modelId="{31D3E100-F21C-4C90-BE69-857D52552D3E}" type="parTrans" cxnId="{0073AE7D-AA35-469D-9927-E3ECC03F0B92}">
      <dgm:prSet/>
      <dgm:spPr/>
      <dgm:t>
        <a:bodyPr/>
        <a:lstStyle/>
        <a:p>
          <a:endParaRPr lang="en-US"/>
        </a:p>
      </dgm:t>
    </dgm:pt>
    <dgm:pt modelId="{5998F7B4-0F92-42B3-8C19-CA0596B24ABC}" type="sibTrans" cxnId="{0073AE7D-AA35-469D-9927-E3ECC03F0B92}">
      <dgm:prSet/>
      <dgm:spPr/>
      <dgm:t>
        <a:bodyPr/>
        <a:lstStyle/>
        <a:p>
          <a:endParaRPr lang="en-US"/>
        </a:p>
      </dgm:t>
    </dgm:pt>
    <dgm:pt modelId="{8E721502-0348-4321-BC88-8A2D88659D42}">
      <dgm:prSet custT="1"/>
      <dgm:spPr/>
      <dgm:t>
        <a:bodyPr/>
        <a:lstStyle/>
        <a:p>
          <a:r>
            <a:rPr lang="en-US" sz="2000"/>
            <a:t>It’s not about the meal!</a:t>
          </a:r>
        </a:p>
      </dgm:t>
    </dgm:pt>
    <dgm:pt modelId="{02A70291-28D1-41FD-ACF3-B4518467ED24}" type="parTrans" cxnId="{4AD347C8-7B00-4D94-981D-B6362E8CA7A4}">
      <dgm:prSet/>
      <dgm:spPr/>
      <dgm:t>
        <a:bodyPr/>
        <a:lstStyle/>
        <a:p>
          <a:endParaRPr lang="en-US"/>
        </a:p>
      </dgm:t>
    </dgm:pt>
    <dgm:pt modelId="{48E6EFBB-3B37-46A8-BA32-6BA4B914CDE0}" type="sibTrans" cxnId="{4AD347C8-7B00-4D94-981D-B6362E8CA7A4}">
      <dgm:prSet/>
      <dgm:spPr/>
      <dgm:t>
        <a:bodyPr/>
        <a:lstStyle/>
        <a:p>
          <a:endParaRPr lang="en-US"/>
        </a:p>
      </dgm:t>
    </dgm:pt>
    <dgm:pt modelId="{23B5DA4E-B040-4688-B82C-45921D1AC022}">
      <dgm:prSet custT="1"/>
      <dgm:spPr/>
      <dgm:t>
        <a:bodyPr/>
        <a:lstStyle/>
        <a:p>
          <a:r>
            <a:rPr lang="en-US" sz="2800"/>
            <a:t>Focus on service, not meetings</a:t>
          </a:r>
        </a:p>
      </dgm:t>
    </dgm:pt>
    <dgm:pt modelId="{C766BD26-2E9B-4756-8568-31F26D095B6C}" type="parTrans" cxnId="{54473420-BE16-43A2-A493-ABB2A24B5D18}">
      <dgm:prSet/>
      <dgm:spPr/>
      <dgm:t>
        <a:bodyPr/>
        <a:lstStyle/>
        <a:p>
          <a:endParaRPr lang="en-US"/>
        </a:p>
      </dgm:t>
    </dgm:pt>
    <dgm:pt modelId="{E278A686-19E9-4025-A5A2-51BD76E7BA00}" type="sibTrans" cxnId="{54473420-BE16-43A2-A493-ABB2A24B5D18}">
      <dgm:prSet/>
      <dgm:spPr/>
      <dgm:t>
        <a:bodyPr/>
        <a:lstStyle/>
        <a:p>
          <a:endParaRPr lang="en-US"/>
        </a:p>
      </dgm:t>
    </dgm:pt>
    <dgm:pt modelId="{341612A1-F398-4C01-AF43-A07414CAEB5B}">
      <dgm:prSet custT="1"/>
      <dgm:spPr/>
      <dgm:t>
        <a:bodyPr/>
        <a:lstStyle/>
        <a:p>
          <a:r>
            <a:rPr lang="en-US" sz="2000"/>
            <a:t>Invite potential members to service project rather than a meeting</a:t>
          </a:r>
        </a:p>
      </dgm:t>
    </dgm:pt>
    <dgm:pt modelId="{09E10E2C-6CF7-44EE-9B10-E5C88DE90736}" type="parTrans" cxnId="{9566D57B-5B06-4034-97D4-857E6474776F}">
      <dgm:prSet/>
      <dgm:spPr/>
      <dgm:t>
        <a:bodyPr/>
        <a:lstStyle/>
        <a:p>
          <a:endParaRPr lang="en-US"/>
        </a:p>
      </dgm:t>
    </dgm:pt>
    <dgm:pt modelId="{051EBB2B-8383-4717-A8D3-F559736D1BA0}" type="sibTrans" cxnId="{9566D57B-5B06-4034-97D4-857E6474776F}">
      <dgm:prSet/>
      <dgm:spPr/>
      <dgm:t>
        <a:bodyPr/>
        <a:lstStyle/>
        <a:p>
          <a:endParaRPr lang="en-US"/>
        </a:p>
      </dgm:t>
    </dgm:pt>
    <dgm:pt modelId="{F0AEC362-92CF-4A69-B16E-821E1D1B786E}">
      <dgm:prSet custT="1"/>
      <dgm:spPr/>
      <dgm:t>
        <a:bodyPr/>
        <a:lstStyle/>
        <a:p>
          <a:r>
            <a:rPr lang="en-US" sz="2800"/>
            <a:t>Attendance vs. Engagement</a:t>
          </a:r>
        </a:p>
      </dgm:t>
    </dgm:pt>
    <dgm:pt modelId="{BF23F9EB-4215-4247-B3CB-E6A0C1D02079}" type="parTrans" cxnId="{4F99A0AC-BE3D-496B-A5AB-2A3CAE8B9943}">
      <dgm:prSet/>
      <dgm:spPr/>
      <dgm:t>
        <a:bodyPr/>
        <a:lstStyle/>
        <a:p>
          <a:endParaRPr lang="en-US"/>
        </a:p>
      </dgm:t>
    </dgm:pt>
    <dgm:pt modelId="{E1DD1365-4A76-4114-AC02-7E711F83B9CB}" type="sibTrans" cxnId="{4F99A0AC-BE3D-496B-A5AB-2A3CAE8B9943}">
      <dgm:prSet/>
      <dgm:spPr/>
      <dgm:t>
        <a:bodyPr/>
        <a:lstStyle/>
        <a:p>
          <a:endParaRPr lang="en-US"/>
        </a:p>
      </dgm:t>
    </dgm:pt>
    <dgm:pt modelId="{47486A7C-50BA-4EE9-A6C0-B70EF985E95F}">
      <dgm:prSet custT="1"/>
      <dgm:spPr/>
      <dgm:t>
        <a:bodyPr/>
        <a:lstStyle/>
        <a:p>
          <a:r>
            <a:rPr lang="en-US" sz="2000"/>
            <a:t>Focus on Engagement!</a:t>
          </a:r>
        </a:p>
      </dgm:t>
    </dgm:pt>
    <dgm:pt modelId="{47FDDA3E-A525-4CC8-AD31-DA71E9B37832}" type="parTrans" cxnId="{C56F07B8-2950-4A42-B7CE-3529625B2DF3}">
      <dgm:prSet/>
      <dgm:spPr/>
      <dgm:t>
        <a:bodyPr/>
        <a:lstStyle/>
        <a:p>
          <a:endParaRPr lang="en-US"/>
        </a:p>
      </dgm:t>
    </dgm:pt>
    <dgm:pt modelId="{DCB99894-DB3F-45D7-80C7-F8B6760166CD}" type="sibTrans" cxnId="{C56F07B8-2950-4A42-B7CE-3529625B2DF3}">
      <dgm:prSet/>
      <dgm:spPr/>
      <dgm:t>
        <a:bodyPr/>
        <a:lstStyle/>
        <a:p>
          <a:endParaRPr lang="en-US"/>
        </a:p>
      </dgm:t>
    </dgm:pt>
    <dgm:pt modelId="{22C6CC33-AA9B-40FA-9219-90003F815802}">
      <dgm:prSet custT="1"/>
      <dgm:spPr/>
      <dgm:t>
        <a:bodyPr/>
        <a:lstStyle/>
        <a:p>
          <a:r>
            <a:rPr lang="en-US" sz="2800"/>
            <a:t>Make the Rules Simple</a:t>
          </a:r>
        </a:p>
      </dgm:t>
    </dgm:pt>
    <dgm:pt modelId="{DE97D2D3-1A23-4F19-B09B-0968DA60EFA8}" type="parTrans" cxnId="{BEEF7CC7-3C2D-41DB-B34A-943BC2B3898B}">
      <dgm:prSet/>
      <dgm:spPr/>
      <dgm:t>
        <a:bodyPr/>
        <a:lstStyle/>
        <a:p>
          <a:endParaRPr lang="en-US"/>
        </a:p>
      </dgm:t>
    </dgm:pt>
    <dgm:pt modelId="{174899B1-678C-4610-B8E5-1968F0E5547F}" type="sibTrans" cxnId="{BEEF7CC7-3C2D-41DB-B34A-943BC2B3898B}">
      <dgm:prSet/>
      <dgm:spPr/>
      <dgm:t>
        <a:bodyPr/>
        <a:lstStyle/>
        <a:p>
          <a:endParaRPr lang="en-US"/>
        </a:p>
      </dgm:t>
    </dgm:pt>
    <dgm:pt modelId="{E3733B97-D7DF-4E88-8113-83D76D091012}" type="pres">
      <dgm:prSet presAssocID="{E66D62C0-6CDF-430F-A2E6-75F32E26B7AF}" presName="linear" presStyleCnt="0">
        <dgm:presLayoutVars>
          <dgm:animLvl val="lvl"/>
          <dgm:resizeHandles val="exact"/>
        </dgm:presLayoutVars>
      </dgm:prSet>
      <dgm:spPr/>
    </dgm:pt>
    <dgm:pt modelId="{9654FBAB-C5FE-4E51-B9C6-3C2C6FCEC490}" type="pres">
      <dgm:prSet presAssocID="{7B30C1F3-11A5-4AB8-84C3-D7EEFE8FCB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297123-AC23-4C23-9238-03503A20AD54}" type="pres">
      <dgm:prSet presAssocID="{7B30C1F3-11A5-4AB8-84C3-D7EEFE8FCB43}" presName="childText" presStyleLbl="revTx" presStyleIdx="0" presStyleCnt="4">
        <dgm:presLayoutVars>
          <dgm:bulletEnabled val="1"/>
        </dgm:presLayoutVars>
      </dgm:prSet>
      <dgm:spPr/>
    </dgm:pt>
    <dgm:pt modelId="{742C0295-2DF1-4DBA-B0A4-1BC74DBF0BFE}" type="pres">
      <dgm:prSet presAssocID="{4CCA1371-A0B8-4475-9558-1A28DD7E20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CA6844-D28F-4CB8-B1B9-205AFE008DA4}" type="pres">
      <dgm:prSet presAssocID="{4CCA1371-A0B8-4475-9558-1A28DD7E2044}" presName="childText" presStyleLbl="revTx" presStyleIdx="1" presStyleCnt="4">
        <dgm:presLayoutVars>
          <dgm:bulletEnabled val="1"/>
        </dgm:presLayoutVars>
      </dgm:prSet>
      <dgm:spPr/>
    </dgm:pt>
    <dgm:pt modelId="{2491F194-8A01-45DB-B124-4B7F7C69E24E}" type="pres">
      <dgm:prSet presAssocID="{23B5DA4E-B040-4688-B82C-45921D1AC0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488796-6A0B-4460-9E0D-A04E0594E93D}" type="pres">
      <dgm:prSet presAssocID="{23B5DA4E-B040-4688-B82C-45921D1AC022}" presName="childText" presStyleLbl="revTx" presStyleIdx="2" presStyleCnt="4">
        <dgm:presLayoutVars>
          <dgm:bulletEnabled val="1"/>
        </dgm:presLayoutVars>
      </dgm:prSet>
      <dgm:spPr/>
    </dgm:pt>
    <dgm:pt modelId="{B53AC23F-B01B-4243-BFAF-ADAF683F513A}" type="pres">
      <dgm:prSet presAssocID="{F0AEC362-92CF-4A69-B16E-821E1D1B78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11AE81-6B83-45EF-B86D-B5035C3F3AF3}" type="pres">
      <dgm:prSet presAssocID="{F0AEC362-92CF-4A69-B16E-821E1D1B786E}" presName="childText" presStyleLbl="revTx" presStyleIdx="3" presStyleCnt="4">
        <dgm:presLayoutVars>
          <dgm:bulletEnabled val="1"/>
        </dgm:presLayoutVars>
      </dgm:prSet>
      <dgm:spPr/>
    </dgm:pt>
    <dgm:pt modelId="{5CB7B85F-43E1-4E33-B59B-E4232842642C}" type="pres">
      <dgm:prSet presAssocID="{22C6CC33-AA9B-40FA-9219-90003F8158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4E9816-5E92-4CF2-BEFE-CFB67024EC1C}" type="presOf" srcId="{8E721502-0348-4321-BC88-8A2D88659D42}" destId="{A4CA6844-D28F-4CB8-B1B9-205AFE008DA4}" srcOrd="0" destOrd="0" presId="urn:microsoft.com/office/officeart/2005/8/layout/vList2"/>
    <dgm:cxn modelId="{54473420-BE16-43A2-A493-ABB2A24B5D18}" srcId="{E66D62C0-6CDF-430F-A2E6-75F32E26B7AF}" destId="{23B5DA4E-B040-4688-B82C-45921D1AC022}" srcOrd="2" destOrd="0" parTransId="{C766BD26-2E9B-4756-8568-31F26D095B6C}" sibTransId="{E278A686-19E9-4025-A5A2-51BD76E7BA00}"/>
    <dgm:cxn modelId="{12641B27-A944-4B83-A39B-57E82E5338F8}" type="presOf" srcId="{7B30C1F3-11A5-4AB8-84C3-D7EEFE8FCB43}" destId="{9654FBAB-C5FE-4E51-B9C6-3C2C6FCEC490}" srcOrd="0" destOrd="0" presId="urn:microsoft.com/office/officeart/2005/8/layout/vList2"/>
    <dgm:cxn modelId="{7BE08A33-5900-4B43-AC62-BA9B317F921E}" srcId="{7B30C1F3-11A5-4AB8-84C3-D7EEFE8FCB43}" destId="{3AA2EC4C-F0CF-4AF0-B904-68D99D436866}" srcOrd="0" destOrd="0" parTransId="{403EA10D-D302-46E9-99D2-99FF328FCD64}" sibTransId="{20F62633-BE20-4FD5-AA8A-CAB7CBA0D66B}"/>
    <dgm:cxn modelId="{6D948E3D-D6D1-467F-972C-499F242F9959}" type="presOf" srcId="{E66D62C0-6CDF-430F-A2E6-75F32E26B7AF}" destId="{E3733B97-D7DF-4E88-8113-83D76D091012}" srcOrd="0" destOrd="0" presId="urn:microsoft.com/office/officeart/2005/8/layout/vList2"/>
    <dgm:cxn modelId="{26AD1479-2966-43AC-9D01-7497A2DE6EDF}" type="presOf" srcId="{F0AEC362-92CF-4A69-B16E-821E1D1B786E}" destId="{B53AC23F-B01B-4243-BFAF-ADAF683F513A}" srcOrd="0" destOrd="0" presId="urn:microsoft.com/office/officeart/2005/8/layout/vList2"/>
    <dgm:cxn modelId="{9566D57B-5B06-4034-97D4-857E6474776F}" srcId="{23B5DA4E-B040-4688-B82C-45921D1AC022}" destId="{341612A1-F398-4C01-AF43-A07414CAEB5B}" srcOrd="0" destOrd="0" parTransId="{09E10E2C-6CF7-44EE-9B10-E5C88DE90736}" sibTransId="{051EBB2B-8383-4717-A8D3-F559736D1BA0}"/>
    <dgm:cxn modelId="{0073AE7D-AA35-469D-9927-E3ECC03F0B92}" srcId="{E66D62C0-6CDF-430F-A2E6-75F32E26B7AF}" destId="{4CCA1371-A0B8-4475-9558-1A28DD7E2044}" srcOrd="1" destOrd="0" parTransId="{31D3E100-F21C-4C90-BE69-857D52552D3E}" sibTransId="{5998F7B4-0F92-42B3-8C19-CA0596B24ABC}"/>
    <dgm:cxn modelId="{697CD580-2BD8-48F8-84A5-1A8EDA20311A}" type="presOf" srcId="{22C6CC33-AA9B-40FA-9219-90003F815802}" destId="{5CB7B85F-43E1-4E33-B59B-E4232842642C}" srcOrd="0" destOrd="0" presId="urn:microsoft.com/office/officeart/2005/8/layout/vList2"/>
    <dgm:cxn modelId="{C34E588C-BC69-4FD0-B696-FBA78DA378D5}" type="presOf" srcId="{341612A1-F398-4C01-AF43-A07414CAEB5B}" destId="{EC488796-6A0B-4460-9E0D-A04E0594E93D}" srcOrd="0" destOrd="0" presId="urn:microsoft.com/office/officeart/2005/8/layout/vList2"/>
    <dgm:cxn modelId="{EE2B569C-D718-455E-B5E8-52F15B66E2B0}" type="presOf" srcId="{4CCA1371-A0B8-4475-9558-1A28DD7E2044}" destId="{742C0295-2DF1-4DBA-B0A4-1BC74DBF0BFE}" srcOrd="0" destOrd="0" presId="urn:microsoft.com/office/officeart/2005/8/layout/vList2"/>
    <dgm:cxn modelId="{4F99A0AC-BE3D-496B-A5AB-2A3CAE8B9943}" srcId="{E66D62C0-6CDF-430F-A2E6-75F32E26B7AF}" destId="{F0AEC362-92CF-4A69-B16E-821E1D1B786E}" srcOrd="3" destOrd="0" parTransId="{BF23F9EB-4215-4247-B3CB-E6A0C1D02079}" sibTransId="{E1DD1365-4A76-4114-AC02-7E711F83B9CB}"/>
    <dgm:cxn modelId="{443684B5-ACBD-49ED-832F-8C8384ECB686}" type="presOf" srcId="{23B5DA4E-B040-4688-B82C-45921D1AC022}" destId="{2491F194-8A01-45DB-B124-4B7F7C69E24E}" srcOrd="0" destOrd="0" presId="urn:microsoft.com/office/officeart/2005/8/layout/vList2"/>
    <dgm:cxn modelId="{C56F07B8-2950-4A42-B7CE-3529625B2DF3}" srcId="{F0AEC362-92CF-4A69-B16E-821E1D1B786E}" destId="{47486A7C-50BA-4EE9-A6C0-B70EF985E95F}" srcOrd="0" destOrd="0" parTransId="{47FDDA3E-A525-4CC8-AD31-DA71E9B37832}" sibTransId="{DCB99894-DB3F-45D7-80C7-F8B6760166CD}"/>
    <dgm:cxn modelId="{F5C435C0-D70E-4A32-A6A2-DB7209B99C1A}" type="presOf" srcId="{47486A7C-50BA-4EE9-A6C0-B70EF985E95F}" destId="{AC11AE81-6B83-45EF-B86D-B5035C3F3AF3}" srcOrd="0" destOrd="0" presId="urn:microsoft.com/office/officeart/2005/8/layout/vList2"/>
    <dgm:cxn modelId="{BEEF7CC7-3C2D-41DB-B34A-943BC2B3898B}" srcId="{E66D62C0-6CDF-430F-A2E6-75F32E26B7AF}" destId="{22C6CC33-AA9B-40FA-9219-90003F815802}" srcOrd="4" destOrd="0" parTransId="{DE97D2D3-1A23-4F19-B09B-0968DA60EFA8}" sibTransId="{174899B1-678C-4610-B8E5-1968F0E5547F}"/>
    <dgm:cxn modelId="{4AD347C8-7B00-4D94-981D-B6362E8CA7A4}" srcId="{4CCA1371-A0B8-4475-9558-1A28DD7E2044}" destId="{8E721502-0348-4321-BC88-8A2D88659D42}" srcOrd="0" destOrd="0" parTransId="{02A70291-28D1-41FD-ACF3-B4518467ED24}" sibTransId="{48E6EFBB-3B37-46A8-BA32-6BA4B914CDE0}"/>
    <dgm:cxn modelId="{EE141BD4-9E85-46C3-9ADD-9B856D6B21CC}" srcId="{E66D62C0-6CDF-430F-A2E6-75F32E26B7AF}" destId="{7B30C1F3-11A5-4AB8-84C3-D7EEFE8FCB43}" srcOrd="0" destOrd="0" parTransId="{FAFEAFCF-A391-433F-A086-329B90E62998}" sibTransId="{963E4CE1-2395-4122-BECA-6D6D535D7329}"/>
    <dgm:cxn modelId="{BE946BF3-C52B-4B66-8659-7A73D1F10106}" type="presOf" srcId="{3AA2EC4C-F0CF-4AF0-B904-68D99D436866}" destId="{B1297123-AC23-4C23-9238-03503A20AD54}" srcOrd="0" destOrd="0" presId="urn:microsoft.com/office/officeart/2005/8/layout/vList2"/>
    <dgm:cxn modelId="{C36C0E36-9A11-41B0-AC22-B7906B5013FA}" type="presParOf" srcId="{E3733B97-D7DF-4E88-8113-83D76D091012}" destId="{9654FBAB-C5FE-4E51-B9C6-3C2C6FCEC490}" srcOrd="0" destOrd="0" presId="urn:microsoft.com/office/officeart/2005/8/layout/vList2"/>
    <dgm:cxn modelId="{F34B05A2-180B-42DF-B04B-B4D3FC15DB93}" type="presParOf" srcId="{E3733B97-D7DF-4E88-8113-83D76D091012}" destId="{B1297123-AC23-4C23-9238-03503A20AD54}" srcOrd="1" destOrd="0" presId="urn:microsoft.com/office/officeart/2005/8/layout/vList2"/>
    <dgm:cxn modelId="{2C122EFF-DA57-41ED-95B3-089109B43D31}" type="presParOf" srcId="{E3733B97-D7DF-4E88-8113-83D76D091012}" destId="{742C0295-2DF1-4DBA-B0A4-1BC74DBF0BFE}" srcOrd="2" destOrd="0" presId="urn:microsoft.com/office/officeart/2005/8/layout/vList2"/>
    <dgm:cxn modelId="{3B97DE7C-AF65-4BBE-BA75-A5E426BC384C}" type="presParOf" srcId="{E3733B97-D7DF-4E88-8113-83D76D091012}" destId="{A4CA6844-D28F-4CB8-B1B9-205AFE008DA4}" srcOrd="3" destOrd="0" presId="urn:microsoft.com/office/officeart/2005/8/layout/vList2"/>
    <dgm:cxn modelId="{1096574E-FFB0-4ED9-901A-AABE9583EA51}" type="presParOf" srcId="{E3733B97-D7DF-4E88-8113-83D76D091012}" destId="{2491F194-8A01-45DB-B124-4B7F7C69E24E}" srcOrd="4" destOrd="0" presId="urn:microsoft.com/office/officeart/2005/8/layout/vList2"/>
    <dgm:cxn modelId="{F62538E7-BA29-4894-A6DD-72C44BA592E4}" type="presParOf" srcId="{E3733B97-D7DF-4E88-8113-83D76D091012}" destId="{EC488796-6A0B-4460-9E0D-A04E0594E93D}" srcOrd="5" destOrd="0" presId="urn:microsoft.com/office/officeart/2005/8/layout/vList2"/>
    <dgm:cxn modelId="{80110666-46E4-4399-B63E-18C056C1389B}" type="presParOf" srcId="{E3733B97-D7DF-4E88-8113-83D76D091012}" destId="{B53AC23F-B01B-4243-BFAF-ADAF683F513A}" srcOrd="6" destOrd="0" presId="urn:microsoft.com/office/officeart/2005/8/layout/vList2"/>
    <dgm:cxn modelId="{36C2487A-CD1E-4353-BBA8-5BDFD930A55C}" type="presParOf" srcId="{E3733B97-D7DF-4E88-8113-83D76D091012}" destId="{AC11AE81-6B83-45EF-B86D-B5035C3F3AF3}" srcOrd="7" destOrd="0" presId="urn:microsoft.com/office/officeart/2005/8/layout/vList2"/>
    <dgm:cxn modelId="{CF24FC8A-8A03-4526-8A76-1220EE5481AA}" type="presParOf" srcId="{E3733B97-D7DF-4E88-8113-83D76D091012}" destId="{5CB7B85F-43E1-4E33-B59B-E423284264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4FBAB-C5FE-4E51-B9C6-3C2C6FCEC490}">
      <dsp:nvSpPr>
        <dsp:cNvPr id="0" name=""/>
        <dsp:cNvSpPr/>
      </dsp:nvSpPr>
      <dsp:spPr>
        <a:xfrm>
          <a:off x="0" y="5933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Alternate Membership Types / Dues Structures</a:t>
          </a:r>
        </a:p>
      </dsp:txBody>
      <dsp:txXfrm>
        <a:off x="31470" y="90802"/>
        <a:ext cx="8087665" cy="581730"/>
      </dsp:txXfrm>
    </dsp:sp>
    <dsp:sp modelId="{B1297123-AC23-4C23-9238-03503A20AD54}">
      <dsp:nvSpPr>
        <dsp:cNvPr id="0" name=""/>
        <dsp:cNvSpPr/>
      </dsp:nvSpPr>
      <dsp:spPr>
        <a:xfrm>
          <a:off x="0" y="70400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Corporate, Family, Young Professional, Senior, Service, …</a:t>
          </a:r>
        </a:p>
      </dsp:txBody>
      <dsp:txXfrm>
        <a:off x="0" y="704002"/>
        <a:ext cx="8150605" cy="314640"/>
      </dsp:txXfrm>
    </dsp:sp>
    <dsp:sp modelId="{742C0295-2DF1-4DBA-B0A4-1BC74DBF0BFE}">
      <dsp:nvSpPr>
        <dsp:cNvPr id="0" name=""/>
        <dsp:cNvSpPr/>
      </dsp:nvSpPr>
      <dsp:spPr>
        <a:xfrm>
          <a:off x="0" y="101864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Alternate meeting times and customs</a:t>
          </a:r>
        </a:p>
      </dsp:txBody>
      <dsp:txXfrm>
        <a:off x="31470" y="1050112"/>
        <a:ext cx="8087665" cy="581730"/>
      </dsp:txXfrm>
    </dsp:sp>
    <dsp:sp modelId="{A4CA6844-D28F-4CB8-B1B9-205AFE008DA4}">
      <dsp:nvSpPr>
        <dsp:cNvPr id="0" name=""/>
        <dsp:cNvSpPr/>
      </dsp:nvSpPr>
      <dsp:spPr>
        <a:xfrm>
          <a:off x="0" y="166331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It’s not about the meal!</a:t>
          </a:r>
        </a:p>
      </dsp:txBody>
      <dsp:txXfrm>
        <a:off x="0" y="1663312"/>
        <a:ext cx="8150605" cy="314640"/>
      </dsp:txXfrm>
    </dsp:sp>
    <dsp:sp modelId="{2491F194-8A01-45DB-B124-4B7F7C69E24E}">
      <dsp:nvSpPr>
        <dsp:cNvPr id="0" name=""/>
        <dsp:cNvSpPr/>
      </dsp:nvSpPr>
      <dsp:spPr>
        <a:xfrm>
          <a:off x="0" y="197795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Focus on service, not meetings</a:t>
          </a:r>
        </a:p>
      </dsp:txBody>
      <dsp:txXfrm>
        <a:off x="31470" y="2009422"/>
        <a:ext cx="8087665" cy="581730"/>
      </dsp:txXfrm>
    </dsp:sp>
    <dsp:sp modelId="{EC488796-6A0B-4460-9E0D-A04E0594E93D}">
      <dsp:nvSpPr>
        <dsp:cNvPr id="0" name=""/>
        <dsp:cNvSpPr/>
      </dsp:nvSpPr>
      <dsp:spPr>
        <a:xfrm>
          <a:off x="0" y="262262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Invite potential members to service project rather than a meeting</a:t>
          </a:r>
        </a:p>
      </dsp:txBody>
      <dsp:txXfrm>
        <a:off x="0" y="2622622"/>
        <a:ext cx="8150605" cy="314640"/>
      </dsp:txXfrm>
    </dsp:sp>
    <dsp:sp modelId="{B53AC23F-B01B-4243-BFAF-ADAF683F513A}">
      <dsp:nvSpPr>
        <dsp:cNvPr id="0" name=""/>
        <dsp:cNvSpPr/>
      </dsp:nvSpPr>
      <dsp:spPr>
        <a:xfrm>
          <a:off x="0" y="293726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Attendance vs. Engagement</a:t>
          </a:r>
        </a:p>
      </dsp:txBody>
      <dsp:txXfrm>
        <a:off x="31470" y="2968732"/>
        <a:ext cx="8087665" cy="581730"/>
      </dsp:txXfrm>
    </dsp:sp>
    <dsp:sp modelId="{AC11AE81-6B83-45EF-B86D-B5035C3F3AF3}">
      <dsp:nvSpPr>
        <dsp:cNvPr id="0" name=""/>
        <dsp:cNvSpPr/>
      </dsp:nvSpPr>
      <dsp:spPr>
        <a:xfrm>
          <a:off x="0" y="358193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Focus on Engagement!</a:t>
          </a:r>
        </a:p>
      </dsp:txBody>
      <dsp:txXfrm>
        <a:off x="0" y="3581932"/>
        <a:ext cx="8150605" cy="314640"/>
      </dsp:txXfrm>
    </dsp:sp>
    <dsp:sp modelId="{5CB7B85F-43E1-4E33-B59B-E4232842642C}">
      <dsp:nvSpPr>
        <dsp:cNvPr id="0" name=""/>
        <dsp:cNvSpPr/>
      </dsp:nvSpPr>
      <dsp:spPr>
        <a:xfrm>
          <a:off x="0" y="389657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 the Rules Simple</a:t>
          </a:r>
        </a:p>
      </dsp:txBody>
      <dsp:txXfrm>
        <a:off x="31470" y="3928042"/>
        <a:ext cx="8087665" cy="58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-1" y="0"/>
            <a:ext cx="7124007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824" y="2141538"/>
            <a:ext cx="4555375" cy="30206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5406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5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84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  <p:sldLayoutId id="214748367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ddinojr@optonline.net" TargetMode="External"/><Relationship Id="rId2" Type="http://schemas.openxmlformats.org/officeDocument/2006/relationships/hyperlink" Target="mailto:stegold94@aol.com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herbk.rotary@gmail.com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yfreaney@gmail.com" TargetMode="External"/><Relationship Id="rId2" Type="http://schemas.openxmlformats.org/officeDocument/2006/relationships/hyperlink" Target="mailto:rotary7230pr@gmail.co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02359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221065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Grow Your Rotary Club!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087C4-D860-4548-B31B-DD929AFED3D9}"/>
              </a:ext>
            </a:extLst>
          </p:cNvPr>
          <p:cNvSpPr/>
          <p:nvPr/>
        </p:nvSpPr>
        <p:spPr>
          <a:xfrm>
            <a:off x="1887521" y="4458985"/>
            <a:ext cx="8221211" cy="149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Herb Klotz, D7430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Allentown West Rotary Club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Zone 32 Rotary Coordinator 2021-24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5595457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1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err="1"/>
              <a:t>AttrACTION</a:t>
            </a:r>
            <a:r>
              <a:rPr lang="en-US" dirty="0"/>
              <a:t>, Low Attrition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52CC9-0482-40DC-B21B-A70E2FF489A7}"/>
              </a:ext>
            </a:extLst>
          </p:cNvPr>
          <p:cNvSpPr/>
          <p:nvPr/>
        </p:nvSpPr>
        <p:spPr>
          <a:xfrm>
            <a:off x="2620853" y="1937958"/>
            <a:ext cx="2647224" cy="19041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 – Growth Culture</a:t>
            </a:r>
          </a:p>
          <a:p>
            <a:pPr algn="ctr"/>
            <a:r>
              <a:rPr lang="en-US" sz="2400" dirty="0"/>
              <a:t>129 Clubs</a:t>
            </a:r>
          </a:p>
          <a:p>
            <a:pPr algn="ctr"/>
            <a:r>
              <a:rPr lang="en-US" sz="2400" dirty="0"/>
              <a:t>(11%)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40859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40920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15923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874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A74965-EEEE-4B74-87D9-354720A9E2B0}"/>
              </a:ext>
            </a:extLst>
          </p:cNvPr>
          <p:cNvSpPr txBox="1"/>
          <p:nvPr/>
        </p:nvSpPr>
        <p:spPr>
          <a:xfrm>
            <a:off x="2646110" y="3940866"/>
            <a:ext cx="5318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doing what you’re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improving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Share ideas with other clubs</a:t>
            </a:r>
          </a:p>
        </p:txBody>
      </p:sp>
    </p:spTree>
    <p:extLst>
      <p:ext uri="{BB962C8B-B14F-4D97-AF65-F5344CB8AC3E}">
        <p14:creationId xmlns:p14="http://schemas.microsoft.com/office/powerpoint/2010/main" val="36951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5771626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2  </a:t>
            </a:r>
            <a:br>
              <a:rPr lang="en-US" dirty="0"/>
            </a:br>
            <a:r>
              <a:rPr lang="en-US" dirty="0"/>
              <a:t>Low Attrition, LOW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91193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91254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66257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92513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07DDC-E626-4718-997F-E805F168F8A0}"/>
              </a:ext>
            </a:extLst>
          </p:cNvPr>
          <p:cNvSpPr txBox="1"/>
          <p:nvPr/>
        </p:nvSpPr>
        <p:spPr>
          <a:xfrm>
            <a:off x="2537042" y="2343723"/>
            <a:ext cx="60946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Keep engaging your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Focus on Attraction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Service Projects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Social Media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Member Attraction Events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Alternate Experiences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Flexibility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C18DDD-5EBD-4E81-8661-84DC954F3E1C}"/>
              </a:ext>
            </a:extLst>
          </p:cNvPr>
          <p:cNvSpPr/>
          <p:nvPr/>
        </p:nvSpPr>
        <p:spPr>
          <a:xfrm>
            <a:off x="2617364" y="3926046"/>
            <a:ext cx="1007223" cy="1904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390B65-3C3B-4B4D-8C66-18D1CF68AFC8}"/>
              </a:ext>
            </a:extLst>
          </p:cNvPr>
          <p:cNvSpPr/>
          <p:nvPr/>
        </p:nvSpPr>
        <p:spPr>
          <a:xfrm>
            <a:off x="3624588" y="3926046"/>
            <a:ext cx="1618573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28E073-5C2D-4DF7-A378-5ACA81373F8B}"/>
              </a:ext>
            </a:extLst>
          </p:cNvPr>
          <p:cNvSpPr/>
          <p:nvPr/>
        </p:nvSpPr>
        <p:spPr>
          <a:xfrm>
            <a:off x="2759978" y="4051883"/>
            <a:ext cx="2365695" cy="1650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2 - Stable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296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(26%)</a:t>
            </a:r>
          </a:p>
        </p:txBody>
      </p:sp>
    </p:spTree>
    <p:extLst>
      <p:ext uri="{BB962C8B-B14F-4D97-AF65-F5344CB8AC3E}">
        <p14:creationId xmlns:p14="http://schemas.microsoft.com/office/powerpoint/2010/main" val="98016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6023296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3  </a:t>
            </a:r>
            <a:br>
              <a:rPr lang="en-US" dirty="0"/>
            </a:br>
            <a:r>
              <a:rPr lang="en-US" dirty="0"/>
              <a:t>HIGH Attrition, High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365358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2965419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540422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79929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CCF6F-FD28-48B8-8992-611D6A035A03}"/>
              </a:ext>
            </a:extLst>
          </p:cNvPr>
          <p:cNvSpPr txBox="1"/>
          <p:nvPr/>
        </p:nvSpPr>
        <p:spPr>
          <a:xfrm>
            <a:off x="2507092" y="2010722"/>
            <a:ext cx="37090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Keep up Your Member Attraction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Focus on Member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Club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Meaningful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Family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Flexibility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Alternate Experiences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38CF80-1BAA-4E5E-888B-AB06DE583532}"/>
              </a:ext>
            </a:extLst>
          </p:cNvPr>
          <p:cNvSpPr/>
          <p:nvPr/>
        </p:nvSpPr>
        <p:spPr>
          <a:xfrm>
            <a:off x="6694415" y="1937957"/>
            <a:ext cx="1724225" cy="18790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9A7243-AA38-4FA2-8392-67AFDE47E79B}"/>
              </a:ext>
            </a:extLst>
          </p:cNvPr>
          <p:cNvSpPr/>
          <p:nvPr/>
        </p:nvSpPr>
        <p:spPr>
          <a:xfrm>
            <a:off x="5763237" y="1929349"/>
            <a:ext cx="963830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BC172-2596-4AE6-9396-C70DDE902ED0}"/>
              </a:ext>
            </a:extLst>
          </p:cNvPr>
          <p:cNvSpPr/>
          <p:nvPr/>
        </p:nvSpPr>
        <p:spPr>
          <a:xfrm>
            <a:off x="5956184" y="2055303"/>
            <a:ext cx="2315361" cy="1639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 – High Turnover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404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(35%)</a:t>
            </a:r>
          </a:p>
        </p:txBody>
      </p:sp>
    </p:spTree>
    <p:extLst>
      <p:ext uri="{BB962C8B-B14F-4D97-AF65-F5344CB8AC3E}">
        <p14:creationId xmlns:p14="http://schemas.microsoft.com/office/powerpoint/2010/main" val="20871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6112532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4  </a:t>
            </a:r>
            <a:br>
              <a:rPr lang="en-US" dirty="0"/>
            </a:br>
            <a:r>
              <a:rPr lang="en-US" dirty="0"/>
              <a:t>HIGH Attrition, LOW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80AA3-2D8B-4BF5-A007-F925AE39C892}"/>
              </a:ext>
            </a:extLst>
          </p:cNvPr>
          <p:cNvSpPr/>
          <p:nvPr/>
        </p:nvSpPr>
        <p:spPr>
          <a:xfrm>
            <a:off x="5921623" y="3942873"/>
            <a:ext cx="2634352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– Danger Zone</a:t>
            </a:r>
          </a:p>
          <a:p>
            <a:pPr algn="ctr"/>
            <a:r>
              <a:rPr lang="en-US" sz="2400" dirty="0"/>
              <a:t>328 Clubs</a:t>
            </a:r>
          </a:p>
          <a:p>
            <a:pPr algn="ctr"/>
            <a:r>
              <a:rPr lang="en-US" sz="2400" dirty="0"/>
              <a:t>(28%)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516360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116421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91424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95030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EAF8D-925A-49F4-A212-7D31D70D6931}"/>
              </a:ext>
            </a:extLst>
          </p:cNvPr>
          <p:cNvSpPr txBox="1"/>
          <p:nvPr/>
        </p:nvSpPr>
        <p:spPr>
          <a:xfrm>
            <a:off x="2477425" y="1904539"/>
            <a:ext cx="614074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Initial Focus on Member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Club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Alternate Experiences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Meaningful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Family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3F812-0109-4150-B891-A310C1794EC1}"/>
              </a:ext>
            </a:extLst>
          </p:cNvPr>
          <p:cNvSpPr txBox="1"/>
          <p:nvPr/>
        </p:nvSpPr>
        <p:spPr>
          <a:xfrm>
            <a:off x="2595962" y="3955261"/>
            <a:ext cx="34021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Then Focus on Attraction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Social Media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Member Attraction Events </a:t>
            </a:r>
          </a:p>
        </p:txBody>
      </p:sp>
    </p:spTree>
    <p:extLst>
      <p:ext uri="{BB962C8B-B14F-4D97-AF65-F5344CB8AC3E}">
        <p14:creationId xmlns:p14="http://schemas.microsoft.com/office/powerpoint/2010/main" val="287077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454A30-F8EC-4195-B2E4-D4B64072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Is your Club MEETING Attractive?</a:t>
            </a:r>
          </a:p>
        </p:txBody>
      </p:sp>
      <p:pic>
        <p:nvPicPr>
          <p:cNvPr id="2050" name="Picture 2" descr="Rotary Club of Downtown Lock Haven">
            <a:extLst>
              <a:ext uri="{FF2B5EF4-FFF2-40B4-BE49-F238E27FC236}">
                <a16:creationId xmlns:a16="http://schemas.microsoft.com/office/drawing/2014/main" id="{CEF2B3AC-8FC1-468B-83BF-CD21BFE0D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0770" b="1"/>
          <a:stretch/>
        </p:blipFill>
        <p:spPr bwMode="auto">
          <a:xfrm>
            <a:off x="1222645" y="2494450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A327-907E-47DF-AE81-D371B885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764" y="2354089"/>
            <a:ext cx="6169860" cy="356315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Are your “traditions” welcoming and appreciated by newcomers?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 potential Rotarians come to a few meetings and commit? 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Does your membership “look like” your community?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 club members talk in “code” (acronyms, Rotary lingo) or is your language inclusive?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0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1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 Page Option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A1A5A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2844047"/>
            <a:ext cx="11506200" cy="465667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Membership Growth Study of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Three Eastern Pennsylvania Districts</a:t>
            </a:r>
          </a:p>
          <a:p>
            <a:r>
              <a:rPr lang="en-US" sz="4000" dirty="0">
                <a:solidFill>
                  <a:srgbClr val="FF0000"/>
                </a:solidFill>
              </a:rPr>
              <a:t>(~150 clubs)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60" y="1027677"/>
            <a:ext cx="6048462" cy="1274510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274492"/>
                </a:solidFill>
                <a:latin typeface="Arial Narrow" panose="020B0606020202030204" pitchFamily="34" charset="0"/>
              </a:rPr>
              <a:t>Approaches to Grow your Rotary Club</a:t>
            </a:r>
            <a:endParaRPr lang="en-US" sz="4400" dirty="0">
              <a:solidFill>
                <a:srgbClr val="27449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BB826-0655-4FE8-A1D6-1C1AE027C846}"/>
              </a:ext>
            </a:extLst>
          </p:cNvPr>
          <p:cNvSpPr/>
          <p:nvPr/>
        </p:nvSpPr>
        <p:spPr>
          <a:xfrm>
            <a:off x="9801225" y="5638800"/>
            <a:ext cx="2266950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91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DE81D-157C-45DF-9E64-2F4795D7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504" y="363542"/>
            <a:ext cx="6704900" cy="1135062"/>
          </a:xfrm>
        </p:spPr>
        <p:txBody>
          <a:bodyPr/>
          <a:lstStyle/>
          <a:p>
            <a:r>
              <a:rPr lang="en-US" sz="4400" b="1" dirty="0"/>
              <a:t>Top Reasons for Membership Growth</a:t>
            </a:r>
            <a:endParaRPr lang="en-US" altLang="en-US" sz="4400" dirty="0">
              <a:latin typeface="Arial Narrow" panose="020B0606020202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8DE547-2028-4B6C-A93C-D075ED94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4519" y="1734830"/>
            <a:ext cx="7135923" cy="5035086"/>
          </a:xfrm>
        </p:spPr>
        <p:txBody>
          <a:bodyPr>
            <a:noAutofit/>
          </a:bodyPr>
          <a:lstStyle/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Clear Membership Goals and Plan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Strong Public Image Campaign/Active Social Media 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Membership Attraction Events including Mixers / Growth Culture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Flexibility (Membership Types, Dues Structure, attendance, </a:t>
            </a:r>
            <a:r>
              <a:rPr lang="en-US" sz="2800" b="1" dirty="0" err="1">
                <a:solidFill>
                  <a:srgbClr val="FFFFFF"/>
                </a:solidFill>
              </a:rPr>
              <a:t>etc</a:t>
            </a:r>
            <a:r>
              <a:rPr lang="en-US" sz="2800" b="1" dirty="0">
                <a:solidFill>
                  <a:srgbClr val="FFFFFF"/>
                </a:solidFill>
              </a:rPr>
              <a:t> …)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Alternative Meeting or Satellite Club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0E43-311C-43A8-95AA-8EA66B056A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9C8BE22-E025-4985-BF7C-62312B88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78" y="270837"/>
            <a:ext cx="4453622" cy="44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481965"/>
            <a:ext cx="5537200" cy="5318620"/>
          </a:xfrm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added an </a:t>
            </a:r>
            <a:r>
              <a:rPr lang="en-US" sz="2800" dirty="0">
                <a:solidFill>
                  <a:srgbClr val="FF0000"/>
                </a:solidFill>
              </a:rPr>
              <a:t>Alternative Meeting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</a:t>
            </a:r>
            <a:r>
              <a:rPr lang="en-US" sz="2800" dirty="0">
                <a:solidFill>
                  <a:srgbClr val="FF0000"/>
                </a:solidFill>
              </a:rPr>
              <a:t>Satellite Club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had a focused </a:t>
            </a:r>
            <a:r>
              <a:rPr lang="en-US" sz="2800" dirty="0">
                <a:solidFill>
                  <a:srgbClr val="FF0000"/>
                </a:solidFill>
              </a:rPr>
              <a:t>Social Media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or </a:t>
            </a:r>
            <a:r>
              <a:rPr lang="en-US" sz="2800" dirty="0">
                <a:solidFill>
                  <a:srgbClr val="FF0000"/>
                </a:solidFill>
              </a:rPr>
              <a:t>Marketing Campaign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held </a:t>
            </a:r>
            <a:r>
              <a:rPr lang="en-US" sz="2800" dirty="0">
                <a:solidFill>
                  <a:srgbClr val="FF0000"/>
                </a:solidFill>
              </a:rPr>
              <a:t>Attraction Events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Membership Drives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58737" lvl="1" indent="0">
              <a:spcBef>
                <a:spcPct val="20000"/>
              </a:spcBef>
              <a:buClr>
                <a:schemeClr val="accent1"/>
              </a:buClr>
              <a:buSzPct val="12000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Most clubs in this category added 10+ net in consecutive years</a:t>
            </a:r>
            <a:endParaRPr lang="en-US" altLang="en-US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73" y="480695"/>
            <a:ext cx="5537199" cy="1135062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Clubs with Significant Growth (&gt;10 net increase in a year)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E4235E-D487-4E52-9220-5BFC458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5" y="2043076"/>
            <a:ext cx="4881917" cy="3661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87DF-2D02-45A5-839E-4F9F70C9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B60D50-60B5-4FC1-B8A4-E42719DC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11506200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dirty="0">
                <a:latin typeface="Arial Narrow" panose="020B0606020202030204" pitchFamily="34" charset="0"/>
              </a:rPr>
              <a:t>Attracting New Members </a:t>
            </a: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</a:rPr>
              <a:t>Start with a Goal and a Plan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C61AF1F-8360-4621-9430-2335B147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16" y="1707961"/>
            <a:ext cx="3677707" cy="492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8B6A693-DCC8-4C1B-BD83-2066204C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1" y="2234041"/>
            <a:ext cx="3662701" cy="34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032E-14AA-4427-97DD-B7F6D7E2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8953113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Strong Public Image and social media Presence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98FF0-9A30-4DE2-8689-6B9C3F4D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93" y="5669915"/>
            <a:ext cx="7647432" cy="7223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should be seen as a positive doer in your community</a:t>
            </a:r>
          </a:p>
        </p:txBody>
      </p:sp>
      <p:pic>
        <p:nvPicPr>
          <p:cNvPr id="1028" name="Picture 4" descr="People of Action | Photo Editor">
            <a:extLst>
              <a:ext uri="{FF2B5EF4-FFF2-40B4-BE49-F238E27FC236}">
                <a16:creationId xmlns:a16="http://schemas.microsoft.com/office/drawing/2014/main" id="{4490E2AC-3B6C-4A16-A028-4F028FCEF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r="-2" b="-2"/>
          <a:stretch/>
        </p:blipFill>
        <p:spPr bwMode="auto">
          <a:xfrm>
            <a:off x="609600" y="320749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elcome | Rotary District 5810">
            <a:extLst>
              <a:ext uri="{FF2B5EF4-FFF2-40B4-BE49-F238E27FC236}">
                <a16:creationId xmlns:a16="http://schemas.microsoft.com/office/drawing/2014/main" id="{2B01A639-5B33-4BD8-A3A6-3282767C9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6"/>
          <a:stretch/>
        </p:blipFill>
        <p:spPr bwMode="auto">
          <a:xfrm>
            <a:off x="6370320" y="320109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92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C16F-C4F8-4D1D-BE94-CBFD7969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2021-22 membership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6018-F26D-4423-A428-06405E3EF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District Membership Chairs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7210 – Tony </a:t>
            </a:r>
            <a:r>
              <a:rPr lang="en-US" sz="2800" dirty="0" err="1">
                <a:solidFill>
                  <a:schemeClr val="tx1"/>
                </a:solidFill>
              </a:rPr>
              <a:t>Marmo</a:t>
            </a:r>
            <a:r>
              <a:rPr lang="en-US" sz="2800" dirty="0">
                <a:solidFill>
                  <a:schemeClr val="tx1"/>
                </a:solidFill>
              </a:rPr>
              <a:t> (tony@normanstaffing.com)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7230 – Marty Schulman (rotaryd7230membershipchair.org)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7255 – Kevin Bagnasco (kevinbagnasco@gmail.com)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7410 – Samantha </a:t>
            </a:r>
            <a:r>
              <a:rPr lang="en-US" sz="2800" dirty="0" err="1">
                <a:solidFill>
                  <a:schemeClr val="tx1"/>
                </a:solidFill>
              </a:rPr>
              <a:t>Maruzzelli</a:t>
            </a:r>
            <a:r>
              <a:rPr lang="en-US" sz="2800" dirty="0">
                <a:solidFill>
                  <a:schemeClr val="tx1"/>
                </a:solidFill>
              </a:rPr>
              <a:t> (samanthamaruzzlli@gmail.com)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7475 – Steve Goldberg (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stegold94@aol.com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7490 – Joe Dino (</a:t>
            </a: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josephddinojr@optonline.net</a:t>
            </a:r>
            <a:r>
              <a:rPr lang="en-US" sz="2800" dirty="0">
                <a:solidFill>
                  <a:schemeClr val="tx1"/>
                </a:solidFill>
              </a:rPr>
              <a:t>) &amp;                         			JoEllen </a:t>
            </a:r>
            <a:r>
              <a:rPr lang="en-US" sz="2800" dirty="0" err="1">
                <a:solidFill>
                  <a:schemeClr val="tx1"/>
                </a:solidFill>
              </a:rPr>
              <a:t>Knie</a:t>
            </a:r>
            <a:r>
              <a:rPr lang="en-US" sz="2800" dirty="0">
                <a:solidFill>
                  <a:schemeClr val="tx1"/>
                </a:solidFill>
              </a:rPr>
              <a:t> (joellenknie@gmail.com)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793A-6070-4443-B6AD-ADA71B9A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214F0-EF25-4221-9D8D-AB1A108C8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9464" y="42545"/>
            <a:ext cx="5992536" cy="6012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have your clubs learned from Zoom meetings?</a:t>
            </a:r>
          </a:p>
          <a:p>
            <a:pPr marL="0" indent="0">
              <a:buNone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It’s awesome to invite speakers from anywhere!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It’s possible to meet without a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Fellowship can take place at a club service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B797-8CDE-48B4-B1F8-008D3C9AA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33" y="126304"/>
            <a:ext cx="5795706" cy="1135062"/>
          </a:xfrm>
        </p:spPr>
        <p:txBody>
          <a:bodyPr/>
          <a:lstStyle/>
          <a:p>
            <a:r>
              <a:rPr lang="en-US" altLang="en-US" sz="3600" dirty="0">
                <a:latin typeface="Arial Narrow" panose="020B0606020202030204" pitchFamily="34" charset="0"/>
              </a:rPr>
              <a:t>Attracting New Members in the COVID-19 World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C7CA5-3075-40FE-BEDC-8D7D2EF7C8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686C62A-5263-4F0C-8EFF-B5600BC3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5526"/>
            <a:ext cx="5501257" cy="40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7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6173A2-E7D6-4EE4-9520-4848109087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020" y="-276225"/>
            <a:ext cx="5958980" cy="5450499"/>
          </a:xfrm>
        </p:spPr>
        <p:txBody>
          <a:bodyPr>
            <a:noAutofit/>
          </a:bodyPr>
          <a:lstStyle/>
          <a:p>
            <a:endParaRPr lang="en-US" alt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Hold a business mixer or cocktail party (after COVID?)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Sign-in sheet for all attendees</a:t>
            </a:r>
          </a:p>
          <a:p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Ask guests and Rotarians to do short intros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Rotary is a soft sell. Start by building a relationship </a:t>
            </a:r>
          </a:p>
          <a:p>
            <a:endParaRPr lang="en-US" alt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2FD2B-F2B5-4AAA-9E8B-B5BB511B37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" y="690242"/>
            <a:ext cx="5537199" cy="1135062"/>
          </a:xfrm>
        </p:spPr>
        <p:txBody>
          <a:bodyPr/>
          <a:lstStyle/>
          <a:p>
            <a:r>
              <a:rPr lang="en-US" altLang="en-US" sz="4000" dirty="0">
                <a:latin typeface="Arial Narrow" panose="020B0606020202030204" pitchFamily="34" charset="0"/>
              </a:rPr>
              <a:t>mixers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A Helpful Networking &amp; Membership Tool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AB51-28B1-4E16-9E89-166969448A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C0C8F-AB94-4239-896D-5382895C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09" y="2004968"/>
            <a:ext cx="3800491" cy="45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DAF8-5309-4929-B0A5-3E363EA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Flexibility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EA74855-0CD3-4D23-812D-C57953DF3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5653"/>
              </p:ext>
            </p:extLst>
          </p:nvPr>
        </p:nvGraphicFramePr>
        <p:xfrm>
          <a:off x="380998" y="1847850"/>
          <a:ext cx="8150605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8ED7-7195-4881-80DE-2BFF980B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78" name="Picture 6" descr="How Can Flexibility Help Your Club? | District 7030">
            <a:extLst>
              <a:ext uri="{FF2B5EF4-FFF2-40B4-BE49-F238E27FC236}">
                <a16:creationId xmlns:a16="http://schemas.microsoft.com/office/drawing/2014/main" id="{455332F7-F4BC-4A30-BF36-10812C48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33" y="1847850"/>
            <a:ext cx="279746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9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1BC6-2D8F-44BE-BF15-21C00E754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7" y="798513"/>
            <a:ext cx="4978400" cy="1135062"/>
          </a:xfrm>
        </p:spPr>
        <p:txBody>
          <a:bodyPr/>
          <a:lstStyle/>
          <a:p>
            <a:r>
              <a:rPr lang="en-US" sz="3200" dirty="0"/>
              <a:t>New types of clubs</a:t>
            </a:r>
          </a:p>
          <a:p>
            <a:r>
              <a:rPr lang="en-US" sz="3200" dirty="0"/>
              <a:t>Focus on different demographics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459BBE-27ED-447E-9887-9D74E403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239861"/>
            <a:ext cx="5074446" cy="436140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Alternate Meeting Time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Adjacent Community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Young Professionals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Service Group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Common Cause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Common Culture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Rotary Alumni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Else???</a:t>
            </a:r>
          </a:p>
          <a:p>
            <a:pPr>
              <a:spcBef>
                <a:spcPts val="2000"/>
              </a:spcBef>
            </a:pPr>
            <a:endParaRPr lang="en-US" sz="1600" dirty="0"/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FE4191-DA82-4817-8724-55845A6E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87" y="217677"/>
            <a:ext cx="5815202" cy="43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FC237-4E30-42E9-A4FC-CEAD1208A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034" y="740754"/>
            <a:ext cx="4978400" cy="1135062"/>
          </a:xfrm>
        </p:spPr>
        <p:txBody>
          <a:bodyPr/>
          <a:lstStyle/>
          <a:p>
            <a:r>
              <a:rPr lang="en-US" dirty="0"/>
              <a:t>Let’s Grow Rotary!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02AA68-DE95-4CCF-9499-7C16CE79C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399810"/>
            <a:ext cx="4978401" cy="3268837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r>
              <a:rPr lang="en-US" sz="2800" b="1" dirty="0"/>
              <a:t>Herb Klotz – Rotary Coordinator 2021-22</a:t>
            </a:r>
          </a:p>
          <a:p>
            <a:r>
              <a:rPr lang="en-US" sz="2800" dirty="0">
                <a:hlinkClick r:id="rId2"/>
              </a:rPr>
              <a:t>herbk.rotary@gmail.com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FFE2B-1FD4-4A96-B734-46FD890E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D40C99F-B341-41A2-AC60-7B5B81C7B1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626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C16F-C4F8-4D1D-BE94-CBFD7969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2021-22 membership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6018-F26D-4423-A428-06405E3E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90091" cy="403489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Assistant Rotary Coordinators (vibrant clubs)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Cecily Smith (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rotary7230pr@gmail.com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600" dirty="0">
                <a:solidFill>
                  <a:schemeClr val="tx1"/>
                </a:solidFill>
              </a:rPr>
              <a:t>Districts 7210, 7230, 7255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Ray </a:t>
            </a:r>
            <a:r>
              <a:rPr lang="en-US" sz="2800" dirty="0" err="1">
                <a:solidFill>
                  <a:schemeClr val="tx1"/>
                </a:solidFill>
              </a:rPr>
              <a:t>Freaney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rayfreaney@gmail.com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Districts 7410, 7475, 7490</a:t>
            </a:r>
          </a:p>
          <a:p>
            <a:pPr lvl="2"/>
            <a:endParaRPr lang="en-US" sz="26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Innovative Club Advocate (starting new clubs &amp; satellites)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Cecily Smith (rotary7230pr@gmail.com)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793A-6070-4443-B6AD-ADA71B9A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4F72-F0A6-4CF6-8A8D-6054ED6B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&amp;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7946-B532-46D6-A0CD-A007BD07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9618677" cy="4034896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</a:pPr>
            <a:r>
              <a:rPr lang="en-US" sz="4000" dirty="0"/>
              <a:t>Data-Driven Diagnostic for Club Membership Growth </a:t>
            </a:r>
          </a:p>
          <a:p>
            <a:pPr>
              <a:spcBef>
                <a:spcPts val="3000"/>
              </a:spcBef>
            </a:pPr>
            <a:r>
              <a:rPr lang="en-US" sz="4000" dirty="0"/>
              <a:t>Proven Actions to Grow Membership in Your Rotary Club</a:t>
            </a:r>
          </a:p>
          <a:p>
            <a:pPr>
              <a:spcBef>
                <a:spcPts val="3000"/>
              </a:spcBef>
            </a:pPr>
            <a:r>
              <a:rPr lang="en-US" sz="4000" dirty="0"/>
              <a:t>Breakout Sessions to Share and Discuss Ideas for Membership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B76B3-C18F-4B21-B64A-FD59978A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Membership Study </a:t>
            </a:r>
            <a:br>
              <a:rPr lang="en-US" dirty="0"/>
            </a:br>
            <a:r>
              <a:rPr lang="en-US" dirty="0"/>
              <a:t>(Mid-Atlantic USA, Zone 33)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0541467" cy="40348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Goal: </a:t>
            </a:r>
          </a:p>
          <a:p>
            <a:pPr marL="0" lvl="0" indent="0">
              <a:buNone/>
            </a:pPr>
            <a:r>
              <a:rPr lang="en-US" sz="3600" dirty="0"/>
              <a:t>Predict a Rotary club’s current and future membership growth successes and challenges.</a:t>
            </a:r>
          </a:p>
          <a:p>
            <a:pPr marL="514350" lvl="0" indent="-514350">
              <a:buFont typeface="+mj-lt"/>
              <a:buAutoNum type="arabicPeriod"/>
            </a:pPr>
            <a:endParaRPr lang="en-US" sz="1400" dirty="0"/>
          </a:p>
          <a:p>
            <a:pPr marL="0" lvl="0" indent="0">
              <a:buNone/>
            </a:pPr>
            <a:r>
              <a:rPr lang="en-US" sz="3600" b="1" dirty="0"/>
              <a:t>Basis: </a:t>
            </a:r>
          </a:p>
          <a:p>
            <a:pPr marL="0" lvl="0" indent="0">
              <a:buNone/>
            </a:pPr>
            <a:r>
              <a:rPr lang="en-US" sz="3600" dirty="0"/>
              <a:t>6 years of membership trends from 16 North America Districts and 846 Rotary Clubs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DEA3-5465-4D3C-814D-0D659683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AA4-3D7A-42B2-A71B-192E3125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3619"/>
            <a:ext cx="10440798" cy="453557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600" b="1" dirty="0"/>
              <a:t>Likelihood of membership growth is not RANDOM</a:t>
            </a:r>
          </a:p>
          <a:p>
            <a:pPr lvl="0"/>
            <a:endParaRPr lang="en-US" sz="3600" b="1" dirty="0"/>
          </a:p>
          <a:p>
            <a:pPr lvl="1"/>
            <a:r>
              <a:rPr lang="en-US" sz="3200" dirty="0">
                <a:highlight>
                  <a:srgbClr val="00FF00"/>
                </a:highlight>
              </a:rPr>
              <a:t>Growing Clubs tend to grow year after year (80+% likelihood)</a:t>
            </a:r>
            <a:br>
              <a:rPr lang="en-US" sz="3200" dirty="0">
                <a:highlight>
                  <a:srgbClr val="00FF00"/>
                </a:highlight>
              </a:rPr>
            </a:br>
            <a:endParaRPr lang="en-US" sz="3200" dirty="0">
              <a:highlight>
                <a:srgbClr val="00FF00"/>
              </a:highlight>
            </a:endParaRPr>
          </a:p>
          <a:p>
            <a:pPr lvl="1"/>
            <a:r>
              <a:rPr lang="en-US" sz="3200" spc="-100" dirty="0">
                <a:solidFill>
                  <a:schemeClr val="bg1">
                    <a:lumMod val="85000"/>
                  </a:schemeClr>
                </a:solidFill>
                <a:highlight>
                  <a:srgbClr val="FF0000"/>
                </a:highlight>
              </a:rPr>
              <a:t>Declining Clubs tend to decline year after year (80+% likelihood)</a:t>
            </a:r>
            <a:br>
              <a:rPr lang="en-US" sz="3200" spc="-100" dirty="0">
                <a:solidFill>
                  <a:schemeClr val="bg1">
                    <a:lumMod val="85000"/>
                  </a:schemeClr>
                </a:solidFill>
                <a:highlight>
                  <a:srgbClr val="FF0000"/>
                </a:highlight>
              </a:rPr>
            </a:br>
            <a:endParaRPr lang="en-US" sz="3200" spc="-100" dirty="0">
              <a:solidFill>
                <a:schemeClr val="bg1">
                  <a:lumMod val="85000"/>
                </a:schemeClr>
              </a:solidFill>
              <a:highlight>
                <a:srgbClr val="FF0000"/>
              </a:highlight>
            </a:endParaRP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Clubs holding their own can go either way (fragile balance)</a:t>
            </a:r>
          </a:p>
          <a:p>
            <a:pPr lvl="1"/>
            <a:endParaRPr lang="en-US" sz="3200" dirty="0">
              <a:highlight>
                <a:srgbClr val="FFFF00"/>
              </a:highlight>
            </a:endParaRPr>
          </a:p>
          <a:p>
            <a:r>
              <a:rPr lang="en-US" sz="3600" b="1" dirty="0"/>
              <a:t>Unless something changes!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8E40A-BAF3-4235-B30E-86150CF8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F3E7-F1A3-46DE-A541-CBF0FBA1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Club’s 3 Year History </a:t>
            </a:r>
            <a:br>
              <a:rPr lang="en-US" dirty="0"/>
            </a:br>
            <a:r>
              <a:rPr lang="en-US" dirty="0"/>
              <a:t>2017-2020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609D-4140-4B52-9A46-2E3ACA24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044807" cy="4034896"/>
          </a:xfrm>
        </p:spPr>
        <p:txBody>
          <a:bodyPr>
            <a:normAutofit/>
          </a:bodyPr>
          <a:lstStyle/>
          <a:p>
            <a:r>
              <a:rPr lang="en-US" sz="4400" b="1" dirty="0"/>
              <a:t>Avg. Attraction Rate </a:t>
            </a:r>
            <a:r>
              <a:rPr lang="en-US" sz="4400" dirty="0"/>
              <a:t>= % of new members joining club </a:t>
            </a:r>
          </a:p>
          <a:p>
            <a:endParaRPr lang="en-US" sz="4400" dirty="0"/>
          </a:p>
          <a:p>
            <a:r>
              <a:rPr lang="en-US" sz="4400" b="1" dirty="0"/>
              <a:t>Avg. Attrition Rate </a:t>
            </a:r>
            <a:r>
              <a:rPr lang="en-US" sz="4400" dirty="0"/>
              <a:t>= % of members leaving club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1A2E-1C5F-466A-BFDC-B9EBC08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1CCF-8777-4EA3-9AAA-B4D95A74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609D-E059-4086-B484-DB573B2E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64" y="2016232"/>
            <a:ext cx="9895515" cy="4034896"/>
          </a:xfrm>
        </p:spPr>
        <p:txBody>
          <a:bodyPr>
            <a:normAutofit/>
          </a:bodyPr>
          <a:lstStyle/>
          <a:p>
            <a:r>
              <a:rPr lang="en-US" sz="3600" b="1" dirty="0"/>
              <a:t>Attrition is REAL</a:t>
            </a:r>
          </a:p>
          <a:p>
            <a:pPr lvl="1"/>
            <a:r>
              <a:rPr lang="en-US" sz="3200" dirty="0"/>
              <a:t>Attrition % = 100% - Retention % </a:t>
            </a:r>
          </a:p>
          <a:p>
            <a:pPr lvl="1"/>
            <a:r>
              <a:rPr lang="en-US" sz="3200" dirty="0"/>
              <a:t>Rotary International Average = 14.1%</a:t>
            </a:r>
          </a:p>
          <a:p>
            <a:pPr lvl="1"/>
            <a:r>
              <a:rPr lang="en-US" sz="3200" dirty="0"/>
              <a:t>Desired Goal = 8-10%</a:t>
            </a:r>
          </a:p>
          <a:p>
            <a:pPr lvl="1"/>
            <a:r>
              <a:rPr lang="en-US" sz="3200" dirty="0"/>
              <a:t>Attrition Rates &gt;15% Need Attention</a:t>
            </a:r>
          </a:p>
          <a:p>
            <a:pPr lvl="1"/>
            <a:endParaRPr lang="en-US" sz="1200" dirty="0"/>
          </a:p>
          <a:p>
            <a:r>
              <a:rPr lang="en-US" sz="3600" b="1" dirty="0"/>
              <a:t>Attraction Rate must Exceed Attrition rate to Grow</a:t>
            </a:r>
          </a:p>
          <a:p>
            <a:endParaRPr lang="en-US" sz="36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D5FD-7079-4391-A8E7-498AD976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6876" y="1867213"/>
            <a:ext cx="5595457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17742-3E96-43C0-875B-DF6B1ED44895}"/>
              </a:ext>
            </a:extLst>
          </p:cNvPr>
          <p:cNvSpPr/>
          <p:nvPr/>
        </p:nvSpPr>
        <p:spPr>
          <a:xfrm>
            <a:off x="6283354" y="1937957"/>
            <a:ext cx="1724225" cy="18790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AttrACTION</a:t>
            </a:r>
            <a:r>
              <a:rPr lang="en-US" dirty="0"/>
              <a:t> vs. Attrition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52CC9-0482-40DC-B21B-A70E2FF489A7}"/>
              </a:ext>
            </a:extLst>
          </p:cNvPr>
          <p:cNvSpPr/>
          <p:nvPr/>
        </p:nvSpPr>
        <p:spPr>
          <a:xfrm>
            <a:off x="2617365" y="1937958"/>
            <a:ext cx="2650712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 – Growth Culture</a:t>
            </a:r>
          </a:p>
          <a:p>
            <a:pPr algn="ctr"/>
            <a:r>
              <a:rPr lang="en-US" sz="2400" dirty="0"/>
              <a:t>129 Clubs</a:t>
            </a:r>
          </a:p>
          <a:p>
            <a:pPr algn="ctr"/>
            <a:r>
              <a:rPr lang="en-US" sz="2400" dirty="0"/>
              <a:t>(11%)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80AA3-2D8B-4BF5-A007-F925AE39C892}"/>
              </a:ext>
            </a:extLst>
          </p:cNvPr>
          <p:cNvSpPr/>
          <p:nvPr/>
        </p:nvSpPr>
        <p:spPr>
          <a:xfrm>
            <a:off x="5360356" y="3926046"/>
            <a:ext cx="2634352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– Danger Zone</a:t>
            </a:r>
          </a:p>
          <a:p>
            <a:pPr algn="ctr"/>
            <a:r>
              <a:rPr lang="en-US" sz="2400" dirty="0"/>
              <a:t>328 Clubs</a:t>
            </a:r>
          </a:p>
          <a:p>
            <a:pPr algn="ctr"/>
            <a:r>
              <a:rPr lang="en-US" sz="2400" dirty="0"/>
              <a:t>(28%)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40859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40920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15923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874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66901B-5B28-4FCD-9050-098ACFC5A85B}"/>
              </a:ext>
            </a:extLst>
          </p:cNvPr>
          <p:cNvSpPr/>
          <p:nvPr/>
        </p:nvSpPr>
        <p:spPr>
          <a:xfrm>
            <a:off x="2617364" y="3926046"/>
            <a:ext cx="1007223" cy="1904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2ECCE2-2EC2-44E0-9E59-2782E35E40F5}"/>
              </a:ext>
            </a:extLst>
          </p:cNvPr>
          <p:cNvSpPr/>
          <p:nvPr/>
        </p:nvSpPr>
        <p:spPr>
          <a:xfrm>
            <a:off x="3624588" y="3926046"/>
            <a:ext cx="1618573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CA321-0772-404B-A7D4-EDB47B219274}"/>
              </a:ext>
            </a:extLst>
          </p:cNvPr>
          <p:cNvSpPr/>
          <p:nvPr/>
        </p:nvSpPr>
        <p:spPr>
          <a:xfrm>
            <a:off x="2759978" y="4051883"/>
            <a:ext cx="2365695" cy="1650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2 - Stable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296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(26%)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0DCD0-FF21-4992-B3FD-926381C94D96}"/>
              </a:ext>
            </a:extLst>
          </p:cNvPr>
          <p:cNvSpPr/>
          <p:nvPr/>
        </p:nvSpPr>
        <p:spPr>
          <a:xfrm>
            <a:off x="5352176" y="1929349"/>
            <a:ext cx="963830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69AC7-2132-4CB7-B340-BAC6BDAC1D4D}"/>
              </a:ext>
            </a:extLst>
          </p:cNvPr>
          <p:cNvSpPr/>
          <p:nvPr/>
        </p:nvSpPr>
        <p:spPr>
          <a:xfrm>
            <a:off x="5545123" y="2055303"/>
            <a:ext cx="2315361" cy="1639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 – High Turnover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404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(35%)</a:t>
            </a:r>
          </a:p>
        </p:txBody>
      </p:sp>
    </p:spTree>
    <p:extLst>
      <p:ext uri="{BB962C8B-B14F-4D97-AF65-F5344CB8AC3E}">
        <p14:creationId xmlns:p14="http://schemas.microsoft.com/office/powerpoint/2010/main" val="1147896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1045</Words>
  <Application>Microsoft Office PowerPoint</Application>
  <PresentationFormat>Widescreen</PresentationFormat>
  <Paragraphs>249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Office Theme</vt:lpstr>
      <vt:lpstr>PowerPoint Presentation</vt:lpstr>
      <vt:lpstr>Meet your 2021-22 membership team</vt:lpstr>
      <vt:lpstr>Meet your 2021-22 membership team</vt:lpstr>
      <vt:lpstr>Presentation &amp; Discussion Topics</vt:lpstr>
      <vt:lpstr>Club Membership Study  (Mid-Atlantic USA, Zone 33)</vt:lpstr>
      <vt:lpstr>RESULTS</vt:lpstr>
      <vt:lpstr>Your Club’s 3 Year History  2017-2020</vt:lpstr>
      <vt:lpstr>Essential lessons</vt:lpstr>
      <vt:lpstr>AttrACTION vs. Attrition</vt:lpstr>
      <vt:lpstr>Quadrant 1 High AttrACTION, Low Attrition</vt:lpstr>
      <vt:lpstr>Quadrant 2   Low Attrition, LOW Attraction</vt:lpstr>
      <vt:lpstr>Quadrant 3   HIGH Attrition, High Attraction</vt:lpstr>
      <vt:lpstr>Quadrant 4   HIGH Attrition, LOW Attraction</vt:lpstr>
      <vt:lpstr>Is your Club MEETING Attractive?</vt:lpstr>
      <vt:lpstr>Approaches to Grow your Rotary Club</vt:lpstr>
      <vt:lpstr>PowerPoint Presentation</vt:lpstr>
      <vt:lpstr>PowerPoint Presentation</vt:lpstr>
      <vt:lpstr>Attracting New Members  Start with a Goal and a Plan</vt:lpstr>
      <vt:lpstr>Strong Public Image and social media Presence</vt:lpstr>
      <vt:lpstr>PowerPoint Presentation</vt:lpstr>
      <vt:lpstr>PowerPoint Presentation</vt:lpstr>
      <vt:lpstr>Flexibility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Herb Klotz</dc:creator>
  <cp:lastModifiedBy>Herb Klotz</cp:lastModifiedBy>
  <cp:revision>117</cp:revision>
  <dcterms:created xsi:type="dcterms:W3CDTF">2020-09-04T20:28:09Z</dcterms:created>
  <dcterms:modified xsi:type="dcterms:W3CDTF">2021-03-16T00:24:15Z</dcterms:modified>
</cp:coreProperties>
</file>